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37" r:id="rId3"/>
    <p:sldId id="438" r:id="rId4"/>
    <p:sldId id="444" r:id="rId5"/>
    <p:sldId id="445" r:id="rId6"/>
    <p:sldId id="440" r:id="rId7"/>
    <p:sldId id="441" r:id="rId8"/>
    <p:sldId id="442" r:id="rId9"/>
    <p:sldId id="446" r:id="rId10"/>
    <p:sldId id="475" r:id="rId11"/>
    <p:sldId id="47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B0E985-CCC4-442F-A5C8-EFE77A2B71D4}" v="8" dt="2019-09-20T20:41:00.1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8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06781-F895-4D02-9071-105405015E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1B32B8-DB34-4267-B4C9-81DCA29120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CB4FB-13B7-41B5-B0E4-63ABA5109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F936B-1898-43B6-9D64-341F2ECBA8FD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21D4B-DC6C-461B-9EF6-71E056E2B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5B1C0-627C-4624-A84B-78F992217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022DB-AD45-4371-AF60-0AE7C2079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70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98E3-4100-4E1D-B55E-9D746BF6A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24C4D-2AD0-4F21-94C6-1CCA8D6E06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29C76-EEB2-4A5F-AE97-DF7CAC16E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F936B-1898-43B6-9D64-341F2ECBA8FD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B09E6-8C02-4E9E-931C-367E366CA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9143D-F8E2-4AFE-A320-C41E26301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022DB-AD45-4371-AF60-0AE7C2079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0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9F4338-24C1-44A8-BAFA-8FED822BE9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8AD10A-7132-48B2-B790-105964418B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7D194-DD49-4908-BA6F-9777790B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F936B-1898-43B6-9D64-341F2ECBA8FD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9A4ED-8BAB-4015-90F3-3B9773073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0206D-718D-4828-BBD1-1A10E8E65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022DB-AD45-4371-AF60-0AE7C2079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98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5240"/>
            <a:ext cx="10972800" cy="53595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/>
          <a:lstStyle>
            <a:lvl1pPr algn="l">
              <a:defRPr sz="2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600" y="1535114"/>
            <a:ext cx="10972800" cy="440372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srgbClr val="595859"/>
                </a:solidFill>
              </a:defRPr>
            </a:lvl1pPr>
            <a:lvl2pPr>
              <a:defRPr sz="1800">
                <a:solidFill>
                  <a:srgbClr val="595859"/>
                </a:solidFill>
              </a:defRPr>
            </a:lvl2pPr>
            <a:lvl3pPr marL="1143000" indent="-228600">
              <a:buFont typeface="Trebuchet MS" panose="020B0603020202020204" pitchFamily="34" charset="0"/>
              <a:buChar char="◦"/>
              <a:defRPr sz="1600">
                <a:solidFill>
                  <a:srgbClr val="595859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38650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3924"/>
            <a:ext cx="10972800" cy="568623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rgbClr val="595859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34827" y="1273924"/>
            <a:ext cx="10847573" cy="0"/>
          </a:xfrm>
          <a:prstGeom prst="line">
            <a:avLst/>
          </a:prstGeom>
          <a:ln w="12700" cap="flat" cmpd="sng" algn="ctr">
            <a:solidFill>
              <a:srgbClr val="00325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600" y="1535114"/>
            <a:ext cx="10972800" cy="440372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srgbClr val="595859"/>
                </a:solidFill>
              </a:defRPr>
            </a:lvl1pPr>
            <a:lvl2pPr>
              <a:defRPr sz="1800">
                <a:solidFill>
                  <a:srgbClr val="595859"/>
                </a:solidFill>
              </a:defRPr>
            </a:lvl2pPr>
            <a:lvl3pPr marL="1143000" indent="-228600">
              <a:buFont typeface="Trebuchet MS" panose="020B0603020202020204" pitchFamily="34" charset="0"/>
              <a:buChar char="◦"/>
              <a:defRPr sz="1600">
                <a:solidFill>
                  <a:srgbClr val="595859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81406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3924"/>
            <a:ext cx="10972800" cy="568623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rgbClr val="595859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34827" y="1273924"/>
            <a:ext cx="10847573" cy="0"/>
          </a:xfrm>
          <a:prstGeom prst="line">
            <a:avLst/>
          </a:prstGeom>
          <a:ln w="12700" cap="flat" cmpd="sng" algn="ctr">
            <a:solidFill>
              <a:srgbClr val="00325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600" y="1535114"/>
            <a:ext cx="10972800" cy="440372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srgbClr val="595859"/>
                </a:solidFill>
              </a:defRPr>
            </a:lvl1pPr>
            <a:lvl2pPr>
              <a:defRPr sz="1800">
                <a:solidFill>
                  <a:srgbClr val="595859"/>
                </a:solidFill>
              </a:defRPr>
            </a:lvl2pPr>
            <a:lvl3pPr marL="1143000" indent="-228600">
              <a:buFont typeface="Trebuchet MS" panose="020B0603020202020204" pitchFamily="34" charset="0"/>
              <a:buChar char="◦"/>
              <a:defRPr sz="1600">
                <a:solidFill>
                  <a:srgbClr val="595859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20629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47E29-1AA9-431C-89D9-1ED4C2BF9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69A46-5621-4F40-A15C-7834C4658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B993A-FC36-4481-809C-EA611F81A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F936B-1898-43B6-9D64-341F2ECBA8FD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23FA3-9CE7-4BF7-A1E9-CBF09429B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0058D-D184-46E8-B4B0-34B735C3A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022DB-AD45-4371-AF60-0AE7C2079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77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45D4-C2A9-4AC7-9EF4-A001643FC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59A4D-FEFC-4480-BCE5-1E6EE6CC9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2BA0C-702A-4ADA-8342-90E0FECB7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F936B-1898-43B6-9D64-341F2ECBA8FD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CA83A-8A8D-4DDE-8235-7A5F00BDE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66339-9A90-4CD0-B63C-BF8FBD5B0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022DB-AD45-4371-AF60-0AE7C2079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85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E525A-B9AB-4D80-A951-34482BB59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59D63-B46B-4FBF-BF67-96E4C1679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1E6172-D6CD-4CA3-80CA-B8BE15F5D1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90C54A-E84C-40BA-B531-5305375B7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F936B-1898-43B6-9D64-341F2ECBA8FD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59D18A-98BC-495F-9E9D-6DFEB9060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858E6-4A3D-4153-9CDF-4376DD6B8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022DB-AD45-4371-AF60-0AE7C2079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25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26485-FB08-4B35-95B3-07778ACE4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6A94D8-8006-4CFE-9E51-B370A29AD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6C6759-2D24-4129-9271-F8D703ED54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491964-1BF6-4324-AA52-C61F78CFCA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44590C-C39D-435C-B3A5-739CB2CF9B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12B1F9-6014-4AC5-A36A-AA8257ECE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F936B-1898-43B6-9D64-341F2ECBA8FD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CA1425-61F1-485B-B7F3-BA1E8CE67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0C2D4E-4327-4EEE-ACF8-20619D529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022DB-AD45-4371-AF60-0AE7C2079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58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DE09E-6289-44C7-BE02-683B57A22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58EE9B-4381-4A21-B5F0-19DFB7FA7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F936B-1898-43B6-9D64-341F2ECBA8FD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EE058-57D3-4809-84FF-F9FD5AA0D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42BE38-2D0D-49EE-9B3A-245B8E0C1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022DB-AD45-4371-AF60-0AE7C2079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99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FEB722-D433-4BAA-B25F-1BAC3F362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F936B-1898-43B6-9D64-341F2ECBA8FD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218C50-6948-49B2-B483-B850BD956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6E5DE-9D14-4588-84AF-D03C6D4BF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022DB-AD45-4371-AF60-0AE7C2079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52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F592B-F1FB-45E9-AE2C-2DF93A416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58E04-28CD-4876-839D-E56EC0E92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CD1F7D-0BD3-4BBB-BE82-D6A31AE665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3C4A4-5CE0-4620-9CAC-9520674A9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F936B-1898-43B6-9D64-341F2ECBA8FD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800F7-7000-4B8C-93BA-D621DA5E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894DC6-0A27-4CDB-936F-16EBC8E2A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022DB-AD45-4371-AF60-0AE7C2079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175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D559E-41AB-4C9B-AD04-6AC691B9F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AD8BD6-5803-4821-AF12-F601D23ED9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EE7AF4-D844-4F62-ADFC-F402ED77C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8754F-87FD-432E-8EC8-5C038642D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F936B-1898-43B6-9D64-341F2ECBA8FD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7C810-9364-47A5-9EE9-B8F1E869B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96E7F-D3F4-4C3F-901C-20D923540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022DB-AD45-4371-AF60-0AE7C2079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48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FDE61C-8923-4AAE-A5E0-73D04DE75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71BBA-0E60-47DA-9761-BDA4EACA33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1AB5F-0D68-4C93-9747-73425EFC90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F936B-1898-43B6-9D64-341F2ECBA8FD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422F9-33ED-4EE8-9635-D14B213440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51FD3-6FE9-4E80-8D73-04A7768FB4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022DB-AD45-4371-AF60-0AE7C2079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04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DF349C-989C-42A1-A091-159B7E91E78F}"/>
              </a:ext>
            </a:extLst>
          </p:cNvPr>
          <p:cNvSpPr/>
          <p:nvPr/>
        </p:nvSpPr>
        <p:spPr>
          <a:xfrm>
            <a:off x="0" y="6116320"/>
            <a:ext cx="12210200" cy="741680"/>
          </a:xfrm>
          <a:prstGeom prst="rect">
            <a:avLst/>
          </a:prstGeom>
          <a:solidFill>
            <a:srgbClr val="2037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40F0232-3D95-459B-AD30-42FB517B715B}"/>
              </a:ext>
            </a:extLst>
          </p:cNvPr>
          <p:cNvSpPr/>
          <p:nvPr/>
        </p:nvSpPr>
        <p:spPr>
          <a:xfrm>
            <a:off x="4550" y="4036452"/>
            <a:ext cx="12205650" cy="1747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hape 641">
            <a:extLst>
              <a:ext uri="{FF2B5EF4-FFF2-40B4-BE49-F238E27FC236}">
                <a16:creationId xmlns:a16="http://schemas.microsoft.com/office/drawing/2014/main" id="{0E497F64-F43A-EB4E-B208-00DACDFF1F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1652" y="3479995"/>
            <a:ext cx="4747000" cy="16775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defTabSz="484886">
              <a:defRPr sz="7469"/>
            </a:pPr>
            <a:r>
              <a:rPr lang="en-US" sz="4000" b="1" dirty="0">
                <a:solidFill>
                  <a:srgbClr val="1F3A6F"/>
                </a:solidFill>
                <a:latin typeface="Arial Narrow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Culverts Rehabilitation with Concrete Cloth</a:t>
            </a:r>
            <a:br>
              <a:rPr lang="en-US" sz="3200" b="1" dirty="0">
                <a:latin typeface="Arial Narrow" panose="020B060602020203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</a:br>
            <a:br>
              <a:rPr lang="en-US" sz="3200" b="1" dirty="0">
                <a:latin typeface="Arial Narrow" panose="020B060602020203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</a:br>
            <a:endParaRPr sz="2800" b="1" dirty="0">
              <a:solidFill>
                <a:srgbClr val="1F3A6F"/>
              </a:solidFill>
              <a:latin typeface="Arial Narrow"/>
              <a:ea typeface="Helvetica Neue Thin" panose="020B0403020202020204" pitchFamily="34" charset="0"/>
              <a:cs typeface="Helvetica Neue Condensed" panose="02000503000000020004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F8B28A-0211-4037-BE79-0A3E989C8D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7042" y="1697631"/>
            <a:ext cx="5574960" cy="12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37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236" y="733924"/>
            <a:ext cx="8532564" cy="56862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sz="2000" dirty="0"/>
              <a:t> 2 – 60 inch culverts 200 </a:t>
            </a:r>
            <a:r>
              <a:rPr lang="en-US" sz="2000" dirty="0" err="1"/>
              <a:t>ft</a:t>
            </a:r>
            <a:r>
              <a:rPr lang="en-US" sz="2000" dirty="0"/>
              <a:t> long in need of repairs before winter storms </a:t>
            </a:r>
            <a:r>
              <a:rPr lang="en-US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218" y="1632153"/>
            <a:ext cx="5629622" cy="42222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78236" y="5939410"/>
            <a:ext cx="2218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After Cleaning culvert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00" y="5939410"/>
            <a:ext cx="3711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Poured concrete and rust prohibitory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0459" y="2159930"/>
            <a:ext cx="4222216" cy="316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04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236" y="733924"/>
            <a:ext cx="8532564" cy="568623"/>
          </a:xfrm>
        </p:spPr>
        <p:txBody>
          <a:bodyPr/>
          <a:lstStyle/>
          <a:p>
            <a:r>
              <a:rPr lang="en-US" dirty="0"/>
              <a:t>Concrete Cloth Installed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286" y="1597822"/>
            <a:ext cx="3117773" cy="23383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22298" y="2195857"/>
            <a:ext cx="4784278" cy="35882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286" y="4043771"/>
            <a:ext cx="3117773" cy="233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80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Culvert Lining Detail – Installation Detail Longitudinal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246130"/>
            <a:ext cx="7772400" cy="506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70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Culvert Lining Detail – Installation Detail Longitudinal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788" y="1219960"/>
            <a:ext cx="7910423" cy="512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13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4294967295"/>
          </p:nvPr>
        </p:nvSpPr>
        <p:spPr>
          <a:xfrm>
            <a:off x="1841500" y="1326573"/>
            <a:ext cx="8509001" cy="440503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After ensuring that the invert was still structurally intact, the Concrete Cloth was cut and laid in a shingled fashion in direction of the flow. Along the edges, screws are used to attached the Concrete Cloth to the pipe.</a:t>
            </a: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435240"/>
            <a:ext cx="10972800" cy="535951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Concrete Cloth Case Study: Greenville, AL</a:t>
            </a:r>
            <a:br>
              <a:rPr lang="en-US" dirty="0"/>
            </a:br>
            <a:endParaRPr lang="en-US" dirty="0"/>
          </a:p>
        </p:txBody>
      </p:sp>
      <p:pic>
        <p:nvPicPr>
          <p:cNvPr id="10" name="Picture 2" descr="C:\Users\jc0031\Desktop\al pipe repair\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81200" y="2269321"/>
            <a:ext cx="3943920" cy="3955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c0031\Desktop\al pipe repair\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722" y="2269321"/>
            <a:ext cx="3943920" cy="3955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810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4294967295"/>
          </p:nvPr>
        </p:nvSpPr>
        <p:spPr>
          <a:xfrm>
            <a:off x="1841500" y="1453573"/>
            <a:ext cx="8509001" cy="440503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Flow was released to allow the water to act as the hydration method. Concrete Cloth cannot be overhydrated. </a:t>
            </a: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Concrete Cloth Case Study: Greenville, AL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2" descr="C:\Users\jc0031\Desktop\al pipe repair\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722" y="2189311"/>
            <a:ext cx="3943920" cy="3955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jc0031\Desktop\al pipe repair\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2189311"/>
            <a:ext cx="3943920" cy="3955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714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Securing Concrete Cloth to a (CMP  - manufactured pipe)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237" y="1368474"/>
            <a:ext cx="3472935" cy="34729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52797" y="4472077"/>
            <a:ext cx="168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Hammer Drill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732" y="1469642"/>
            <a:ext cx="3104238" cy="31042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50677" y="4333577"/>
            <a:ext cx="3472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Self Tapping Stainless Steel Screw 1.25” long for CC8 lining</a:t>
            </a:r>
          </a:p>
        </p:txBody>
      </p:sp>
    </p:spTree>
    <p:extLst>
      <p:ext uri="{BB962C8B-B14F-4D97-AF65-F5344CB8AC3E}">
        <p14:creationId xmlns:p14="http://schemas.microsoft.com/office/powerpoint/2010/main" val="1145792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Culvert Lining Installation (Steel Multi-Plate)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14318" y="4297172"/>
            <a:ext cx="259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Powder Actuated Gun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0" y="4297172"/>
            <a:ext cx="4361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Powder </a:t>
            </a:r>
            <a:r>
              <a:rPr lang="en-US" dirty="0" err="1"/>
              <a:t>Actutated</a:t>
            </a:r>
            <a:r>
              <a:rPr lang="en-US" dirty="0"/>
              <a:t> Fastener w/Washer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825" y="1944662"/>
            <a:ext cx="3887469" cy="20060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708" y="1622955"/>
            <a:ext cx="3602671" cy="225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59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Culvert Lining Installation (Edge Sealant)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34883" y="5752147"/>
            <a:ext cx="2863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Bituminous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1215" y="5628709"/>
            <a:ext cx="310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Elastomeric Sealant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497" y="1577598"/>
            <a:ext cx="2924356" cy="3891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172" y="1499959"/>
            <a:ext cx="3998199" cy="20886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853" y="3732572"/>
            <a:ext cx="1598835" cy="173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57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Concrete Cloth Case Study: Greenville, AL</a:t>
            </a:r>
            <a:br>
              <a:rPr lang="en-US" dirty="0"/>
            </a:b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2384835" y="1313242"/>
            <a:ext cx="8229600" cy="109865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After the Concrete Cloth had cured overnight, the top edge of the installation was sealed with tar to limit high water infiltration.</a:t>
            </a:r>
          </a:p>
        </p:txBody>
      </p:sp>
      <p:pic>
        <p:nvPicPr>
          <p:cNvPr id="5" name="Picture 2" descr="C:\Users\jc0031\Desktop\al pipe repair\IMG_118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6132" y="2092467"/>
            <a:ext cx="3599737" cy="38389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150347" y="6615495"/>
            <a:ext cx="2760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rebuchet MS" panose="020B0603020202020204" pitchFamily="34" charset="0"/>
                <a:hlinkClick r:id="rId3" action="ppaction://hlinksldjump"/>
              </a:rPr>
              <a:t>M</a:t>
            </a:r>
            <a:endParaRPr lang="en-US" sz="1000" dirty="0">
              <a:latin typeface="Trebuchet MS" panose="020B0603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54427" y="6615495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rebuchet MS" panose="020B0603020202020204" pitchFamily="34" charset="0"/>
                <a:hlinkClick r:id="" action="ppaction://noaction"/>
              </a:rPr>
              <a:t>A</a:t>
            </a:r>
            <a:endParaRPr lang="en-US" sz="1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019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193</Words>
  <Application>Microsoft Office PowerPoint</Application>
  <PresentationFormat>Widescreen</PresentationFormat>
  <Paragraphs>26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Arial Narrow</vt:lpstr>
      <vt:lpstr>Calibri</vt:lpstr>
      <vt:lpstr>Calibri Light</vt:lpstr>
      <vt:lpstr>Trebuchet MS</vt:lpstr>
      <vt:lpstr>Office Theme</vt:lpstr>
      <vt:lpstr>Culverts Rehabilitation with Concrete Cloth  </vt:lpstr>
      <vt:lpstr>Culvert Lining Detail – Installation Detail Longitudinal</vt:lpstr>
      <vt:lpstr>Culvert Lining Detail – Installation Detail Longitudinal</vt:lpstr>
      <vt:lpstr> Concrete Cloth Case Study: Greenville, AL </vt:lpstr>
      <vt:lpstr> Concrete Cloth Case Study: Greenville, AL </vt:lpstr>
      <vt:lpstr>Securing Concrete Cloth to a (CMP  - manufactured pipe)</vt:lpstr>
      <vt:lpstr>Culvert Lining Installation (Steel Multi-Plate)</vt:lpstr>
      <vt:lpstr>Culvert Lining Installation (Edge Sealant)</vt:lpstr>
      <vt:lpstr>Concrete Cloth Case Study: Greenville, AL </vt:lpstr>
      <vt:lpstr>  2 – 60 inch culverts 200 ft long in need of repairs before winter storms  </vt:lpstr>
      <vt:lpstr>Concrete Cloth Installed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Culverts rehabilitation with Concrete Cloth</dc:title>
  <dc:creator>Kurt Chirbas</dc:creator>
  <cp:lastModifiedBy>Amie Smith</cp:lastModifiedBy>
  <cp:revision>1</cp:revision>
  <dcterms:created xsi:type="dcterms:W3CDTF">2019-09-18T12:55:22Z</dcterms:created>
  <dcterms:modified xsi:type="dcterms:W3CDTF">2019-09-20T20:44:23Z</dcterms:modified>
</cp:coreProperties>
</file>